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84" r:id="rId1"/>
  </p:sldMasterIdLst>
  <p:sldIdLst>
    <p:sldId id="268" r:id="rId2"/>
    <p:sldId id="261" r:id="rId3"/>
    <p:sldId id="258" r:id="rId4"/>
    <p:sldId id="263" r:id="rId5"/>
    <p:sldId id="265" r:id="rId6"/>
    <p:sldId id="266" r:id="rId7"/>
    <p:sldId id="26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D89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7" autoAdjust="0"/>
    <p:restoredTop sz="94660"/>
  </p:normalViewPr>
  <p:slideViewPr>
    <p:cSldViewPr snapToGrid="0">
      <p:cViewPr varScale="1">
        <p:scale>
          <a:sx n="73" d="100"/>
          <a:sy n="73" d="100"/>
        </p:scale>
        <p:origin x="82"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g>
</file>

<file path=ppt/media/image3.png>
</file>

<file path=ppt/media/image4.png>
</file>

<file path=ppt/media/image5.jp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B91F3AB6-A006-4DB1-B223-FF17032029B2}" type="datetimeFigureOut">
              <a:rPr lang="en-US" smtClean="0"/>
              <a:t>12/29/2023</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4031895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91F3AB6-A006-4DB1-B223-FF17032029B2}"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1999518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91F3AB6-A006-4DB1-B223-FF17032029B2}"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4738138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91F3AB6-A006-4DB1-B223-FF17032029B2}"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10650865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91F3AB6-A006-4DB1-B223-FF17032029B2}"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26138034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91F3AB6-A006-4DB1-B223-FF17032029B2}" type="datetimeFigureOut">
              <a:rPr lang="en-US" smtClean="0"/>
              <a:t>12/29/2023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2519034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91F3AB6-A006-4DB1-B223-FF17032029B2}" type="datetimeFigureOut">
              <a:rPr lang="en-US" smtClean="0"/>
              <a:t>12/29/2023</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4668961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B91F3AB6-A006-4DB1-B223-FF17032029B2}"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3482850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B91F3AB6-A006-4DB1-B223-FF17032029B2}"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3445226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91F3AB6-A006-4DB1-B223-FF17032029B2}"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2105903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91F3AB6-A006-4DB1-B223-FF17032029B2}"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21122151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91F3AB6-A006-4DB1-B223-FF17032029B2}"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302154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91F3AB6-A006-4DB1-B223-FF17032029B2}" type="datetimeFigureOut">
              <a:rPr lang="en-US" smtClean="0"/>
              <a:t>12/29/2023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3528846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91F3AB6-A006-4DB1-B223-FF17032029B2}" type="datetimeFigureOut">
              <a:rPr lang="en-US" smtClean="0"/>
              <a:t>12/29/2023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3375246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1F3AB6-A006-4DB1-B223-FF17032029B2}" type="datetimeFigureOut">
              <a:rPr lang="en-US" smtClean="0"/>
              <a:t>12/29/2023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1766045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91F3AB6-A006-4DB1-B223-FF17032029B2}"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2202474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91F3AB6-A006-4DB1-B223-FF17032029B2}"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9A14EED-4E19-459F-BBA9-BFF85F87EA8B}" type="slidenum">
              <a:rPr lang="en-US" smtClean="0"/>
              <a:t>‹#›</a:t>
            </a:fld>
            <a:endParaRPr lang="en-US"/>
          </a:p>
        </p:txBody>
      </p:sp>
    </p:spTree>
    <p:extLst>
      <p:ext uri="{BB962C8B-B14F-4D97-AF65-F5344CB8AC3E}">
        <p14:creationId xmlns:p14="http://schemas.microsoft.com/office/powerpoint/2010/main" val="2074084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B91F3AB6-A006-4DB1-B223-FF17032029B2}" type="datetimeFigureOut">
              <a:rPr lang="en-US" smtClean="0"/>
              <a:t>12/29/2023</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79A14EED-4E19-459F-BBA9-BFF85F87EA8B}" type="slidenum">
              <a:rPr lang="en-US" smtClean="0"/>
              <a:t>‹#›</a:t>
            </a:fld>
            <a:endParaRPr lang="en-US"/>
          </a:p>
        </p:txBody>
      </p:sp>
    </p:spTree>
    <p:extLst>
      <p:ext uri="{BB962C8B-B14F-4D97-AF65-F5344CB8AC3E}">
        <p14:creationId xmlns:p14="http://schemas.microsoft.com/office/powerpoint/2010/main" val="3094013749"/>
      </p:ext>
    </p:extLst>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 id="2147483996" r:id="rId12"/>
    <p:sldLayoutId id="2147483997" r:id="rId13"/>
    <p:sldLayoutId id="2147483998" r:id="rId14"/>
    <p:sldLayoutId id="2147483999" r:id="rId15"/>
    <p:sldLayoutId id="2147484000" r:id="rId16"/>
    <p:sldLayoutId id="214748400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75641" y="2144110"/>
            <a:ext cx="9122979" cy="3558181"/>
          </a:xfrm>
        </p:spPr>
        <p:txBody>
          <a:bodyPr/>
          <a:lstStyle/>
          <a:p>
            <a:pPr algn="r">
              <a:lnSpc>
                <a:spcPct val="150000"/>
              </a:lnSpc>
            </a:pPr>
            <a:r>
              <a:rPr lang="fa-IR" dirty="0" smtClean="0"/>
              <a:t/>
            </a:r>
            <a:br>
              <a:rPr lang="fa-IR" dirty="0" smtClean="0"/>
            </a:br>
            <a:r>
              <a:rPr lang="fa-IR" dirty="0"/>
              <a:t/>
            </a:r>
            <a:br>
              <a:rPr lang="fa-IR" dirty="0"/>
            </a:br>
            <a:r>
              <a:rPr lang="fa-IR" sz="3600" dirty="0" smtClean="0">
                <a:solidFill>
                  <a:schemeClr val="accent1">
                    <a:lumMod val="40000"/>
                    <a:lumOff val="60000"/>
                  </a:schemeClr>
                </a:solidFill>
              </a:rPr>
              <a:t>نام و نام خانوادگی:سیده زهرا شاه امیری</a:t>
            </a:r>
            <a:r>
              <a:rPr lang="fa-IR" dirty="0" smtClean="0">
                <a:solidFill>
                  <a:schemeClr val="accent1">
                    <a:lumMod val="40000"/>
                    <a:lumOff val="60000"/>
                  </a:schemeClr>
                </a:solidFill>
              </a:rPr>
              <a:t/>
            </a:r>
            <a:br>
              <a:rPr lang="fa-IR" dirty="0" smtClean="0">
                <a:solidFill>
                  <a:schemeClr val="accent1">
                    <a:lumMod val="40000"/>
                    <a:lumOff val="60000"/>
                  </a:schemeClr>
                </a:solidFill>
              </a:rPr>
            </a:br>
            <a:r>
              <a:rPr lang="fa-IR" sz="3600" dirty="0" smtClean="0">
                <a:solidFill>
                  <a:schemeClr val="accent1">
                    <a:lumMod val="40000"/>
                    <a:lumOff val="60000"/>
                  </a:schemeClr>
                </a:solidFill>
              </a:rPr>
              <a:t>نام استاد:زهرا سادات عصایی معمم</a:t>
            </a:r>
            <a:r>
              <a:rPr lang="fa-IR" dirty="0">
                <a:solidFill>
                  <a:schemeClr val="accent1">
                    <a:lumMod val="40000"/>
                    <a:lumOff val="60000"/>
                  </a:schemeClr>
                </a:solidFill>
              </a:rPr>
              <a:t/>
            </a:r>
            <a:br>
              <a:rPr lang="fa-IR" dirty="0">
                <a:solidFill>
                  <a:schemeClr val="accent1">
                    <a:lumMod val="40000"/>
                    <a:lumOff val="60000"/>
                  </a:schemeClr>
                </a:solidFill>
              </a:rPr>
            </a:br>
            <a:r>
              <a:rPr lang="fa-IR" sz="3600" dirty="0">
                <a:solidFill>
                  <a:schemeClr val="accent1">
                    <a:lumMod val="40000"/>
                    <a:lumOff val="60000"/>
                  </a:schemeClr>
                </a:solidFill>
              </a:rPr>
              <a:t>موضوع: هوش مصنوعی در کشف دارو</a:t>
            </a:r>
            <a:r>
              <a:rPr lang="fa-IR" dirty="0"/>
              <a:t/>
            </a:r>
            <a:br>
              <a:rPr lang="fa-IR" dirty="0"/>
            </a:br>
            <a:endParaRPr lang="en-US" dirty="0"/>
          </a:p>
        </p:txBody>
      </p:sp>
      <p:sp>
        <p:nvSpPr>
          <p:cNvPr id="3" name="Subtitle 2"/>
          <p:cNvSpPr>
            <a:spLocks noGrp="1"/>
          </p:cNvSpPr>
          <p:nvPr>
            <p:ph type="subTitle" idx="1"/>
          </p:nvPr>
        </p:nvSpPr>
        <p:spPr>
          <a:xfrm>
            <a:off x="1154955" y="756746"/>
            <a:ext cx="8825658" cy="1114096"/>
          </a:xfrm>
        </p:spPr>
        <p:txBody>
          <a:bodyPr>
            <a:normAutofit/>
          </a:bodyPr>
          <a:lstStyle/>
          <a:p>
            <a:pPr algn="ctr"/>
            <a:r>
              <a:rPr lang="fa-IR" sz="5400" dirty="0" smtClean="0">
                <a:solidFill>
                  <a:schemeClr val="accent1">
                    <a:lumMod val="40000"/>
                    <a:lumOff val="60000"/>
                  </a:schemeClr>
                </a:solidFill>
              </a:rPr>
              <a:t>به نام خدا</a:t>
            </a:r>
            <a:endParaRPr lang="en-US" sz="5400" dirty="0">
              <a:solidFill>
                <a:schemeClr val="accent1">
                  <a:lumMod val="40000"/>
                  <a:lumOff val="60000"/>
                </a:schemeClr>
              </a:solidFill>
            </a:endParaRPr>
          </a:p>
        </p:txBody>
      </p:sp>
    </p:spTree>
    <p:extLst>
      <p:ext uri="{BB962C8B-B14F-4D97-AF65-F5344CB8AC3E}">
        <p14:creationId xmlns:p14="http://schemas.microsoft.com/office/powerpoint/2010/main" val="29528208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ormAutofit/>
          </a:bodyPr>
          <a:lstStyle/>
          <a:p>
            <a:pPr algn="r"/>
            <a:r>
              <a:rPr lang="fa-IR" sz="3200" dirty="0">
                <a:solidFill>
                  <a:schemeClr val="accent1">
                    <a:lumMod val="60000"/>
                    <a:lumOff val="40000"/>
                  </a:schemeClr>
                </a:solidFill>
              </a:rPr>
              <a:t>هوش مصنوعی در کشف دارو</a:t>
            </a:r>
            <a:endParaRPr lang="en-US" sz="3200" dirty="0">
              <a:solidFill>
                <a:schemeClr val="accent1">
                  <a:lumMod val="60000"/>
                  <a:lumOff val="40000"/>
                </a:schemeClr>
              </a:solidFill>
            </a:endParaRPr>
          </a:p>
        </p:txBody>
      </p:sp>
      <p:pic>
        <p:nvPicPr>
          <p:cNvPr id="5" name="Content Placeholder 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781675" y="1366345"/>
            <a:ext cx="5422354" cy="4834757"/>
          </a:xfrm>
        </p:spPr>
      </p:pic>
      <p:sp>
        <p:nvSpPr>
          <p:cNvPr id="4" name="Text Placeholder 3"/>
          <p:cNvSpPr>
            <a:spLocks noGrp="1"/>
          </p:cNvSpPr>
          <p:nvPr>
            <p:ph type="body" sz="half" idx="2"/>
          </p:nvPr>
        </p:nvSpPr>
        <p:spPr>
          <a:xfrm>
            <a:off x="677334" y="2777069"/>
            <a:ext cx="3854528" cy="3529137"/>
          </a:xfrm>
        </p:spPr>
        <p:txBody>
          <a:bodyPr>
            <a:normAutofit fontScale="92500"/>
          </a:bodyPr>
          <a:lstStyle/>
          <a:p>
            <a:pPr algn="r">
              <a:lnSpc>
                <a:spcPct val="150000"/>
              </a:lnSpc>
            </a:pPr>
            <a:r>
              <a:rPr lang="fa-IR" sz="1800" dirty="0">
                <a:solidFill>
                  <a:schemeClr val="bg1"/>
                </a:solidFill>
              </a:rPr>
              <a:t>هوش مصنوعی در کشف دارو نقش مهمی ایفا می‌کند هوش مصنوعی تقریبا می‌تواند در هر زمینه‌ای از صنعت داروسازی به ارتقا فرآیند تحلیل داده‌ها کمک کند. عمده کاربرد هوش مصنوعی در صنعت داروسازی، مربوط به استفاده از الگوریتم‌های از پیش تعیین شده است. این الگوریتم‌ها به انجام بهتر و سریع‌تر کارهایی از قبیل کشف و توسعه داروهای جدید، بررسی بیماری‌ها و … کمک </a:t>
            </a:r>
            <a:r>
              <a:rPr lang="fa-IR" sz="1800" dirty="0" smtClean="0">
                <a:solidFill>
                  <a:schemeClr val="bg1"/>
                </a:solidFill>
              </a:rPr>
              <a:t>می‌کنند.</a:t>
            </a:r>
            <a:endParaRPr lang="fa-IR" sz="1800" dirty="0">
              <a:solidFill>
                <a:schemeClr val="bg1"/>
              </a:solidFill>
            </a:endParaRPr>
          </a:p>
          <a:p>
            <a:endParaRPr lang="en-US" dirty="0"/>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7276" y="878982"/>
            <a:ext cx="487363" cy="487363"/>
          </a:xfrm>
          <a:prstGeom prst="rect">
            <a:avLst/>
          </a:prstGeom>
        </p:spPr>
      </p:pic>
    </p:spTree>
    <p:extLst>
      <p:ext uri="{BB962C8B-B14F-4D97-AF65-F5344CB8AC3E}">
        <p14:creationId xmlns:p14="http://schemas.microsoft.com/office/powerpoint/2010/main" val="19667980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171"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fa-IR" dirty="0" smtClean="0">
                <a:solidFill>
                  <a:schemeClr val="bg1"/>
                </a:solidFill>
              </a:rPr>
              <a:t>استفاده های هوش </a:t>
            </a:r>
            <a:r>
              <a:rPr lang="fa-IR" dirty="0">
                <a:solidFill>
                  <a:schemeClr val="bg1"/>
                </a:solidFill>
              </a:rPr>
              <a:t>مصنوعی در کشف دارو</a:t>
            </a:r>
            <a:endParaRPr lang="en-US" dirty="0">
              <a:solidFill>
                <a:schemeClr val="bg1"/>
              </a:solidFill>
            </a:endParaRPr>
          </a:p>
        </p:txBody>
      </p:sp>
      <p:sp>
        <p:nvSpPr>
          <p:cNvPr id="6" name="Content Placeholder 5"/>
          <p:cNvSpPr>
            <a:spLocks noGrp="1"/>
          </p:cNvSpPr>
          <p:nvPr>
            <p:ph sz="half" idx="1"/>
          </p:nvPr>
        </p:nvSpPr>
        <p:spPr>
          <a:xfrm>
            <a:off x="677334" y="2270234"/>
            <a:ext cx="5397645" cy="4587765"/>
          </a:xfrm>
        </p:spPr>
        <p:txBody>
          <a:bodyPr>
            <a:normAutofit/>
          </a:bodyPr>
          <a:lstStyle/>
          <a:p>
            <a:pPr algn="r"/>
            <a:r>
              <a:rPr lang="fa-IR" dirty="0">
                <a:solidFill>
                  <a:schemeClr val="accent1"/>
                </a:solidFill>
              </a:rPr>
              <a:t>بهبود فرآیند تولید و بهینه‌ </a:t>
            </a:r>
            <a:r>
              <a:rPr lang="fa-IR" dirty="0" smtClean="0">
                <a:solidFill>
                  <a:schemeClr val="accent1"/>
                </a:solidFill>
              </a:rPr>
              <a:t>سازی</a:t>
            </a:r>
            <a:endParaRPr lang="en-US" dirty="0">
              <a:solidFill>
                <a:schemeClr val="accent1"/>
              </a:solidFill>
            </a:endParaRPr>
          </a:p>
          <a:p>
            <a:pPr algn="r"/>
            <a:r>
              <a:rPr lang="fa-IR" dirty="0" smtClean="0"/>
              <a:t>هوش </a:t>
            </a:r>
            <a:r>
              <a:rPr lang="fa-IR" dirty="0"/>
              <a:t>مصنوعی فرصت‌های متعددی را برای بهبود فرآیندها فراهم می‌کند. هوش مصنوعی می‌تواند کنترل کیفیت را انجام دهد، زمان طراحی را کوتاه کند و دورریزی مواد را کاهش دهد. همچنین می‌تواند فرآیند بازیافت را بهبود بخشد، موضوعات مربوط به تعمیر و نگهداری دستگاه‌ها را پیش‌بینی کند همچنین با استفاده از هوش مصنوعی، می‌توان مولکول‌هایی را تولید و بهبود بخشید که بالقوه موجب </a:t>
            </a:r>
            <a:r>
              <a:rPr lang="fa-IR" dirty="0" smtClean="0"/>
              <a:t>داروی </a:t>
            </a:r>
            <a:r>
              <a:rPr lang="fa-IR" dirty="0"/>
              <a:t>جدید </a:t>
            </a:r>
            <a:r>
              <a:rPr lang="fa-IR" dirty="0" smtClean="0"/>
              <a:t>می‌شوند.</a:t>
            </a:r>
            <a:endParaRPr lang="en-US" dirty="0" smtClean="0"/>
          </a:p>
          <a:p>
            <a:pPr marL="0" indent="0" algn="r">
              <a:buNone/>
            </a:pPr>
            <a:endParaRPr lang="en-US" dirty="0"/>
          </a:p>
          <a:p>
            <a:pPr algn="r"/>
            <a:r>
              <a:rPr lang="fa-IR" dirty="0">
                <a:solidFill>
                  <a:schemeClr val="accent1"/>
                </a:solidFill>
              </a:rPr>
              <a:t>پیش‌بینی اثرات دارو  </a:t>
            </a:r>
            <a:endParaRPr lang="en-US" dirty="0" smtClean="0">
              <a:solidFill>
                <a:schemeClr val="accent1"/>
              </a:solidFill>
            </a:endParaRPr>
          </a:p>
          <a:p>
            <a:pPr algn="r"/>
            <a:r>
              <a:rPr lang="fa-IR" dirty="0" smtClean="0"/>
              <a:t>با </a:t>
            </a:r>
            <a:r>
              <a:rPr lang="fa-IR" dirty="0"/>
              <a:t>استفاده از الگوریتم‌های هوش مصنوعی ، می‌توان به‌صورت دقیق پیش‌بینی کرد که چطور یک دارو در بدن انسان عمل می‌کند و چه تاثیری برروی سامانه‌های بیماری‌زا خواهد </a:t>
            </a:r>
            <a:r>
              <a:rPr lang="fa-IR" dirty="0" smtClean="0"/>
              <a:t>داشت.</a:t>
            </a:r>
            <a:endParaRPr lang="en-US" dirty="0"/>
          </a:p>
        </p:txBody>
      </p:sp>
      <p:sp>
        <p:nvSpPr>
          <p:cNvPr id="7" name="Content Placeholder 6"/>
          <p:cNvSpPr>
            <a:spLocks noGrp="1"/>
          </p:cNvSpPr>
          <p:nvPr>
            <p:ph sz="half" idx="2"/>
          </p:nvPr>
        </p:nvSpPr>
        <p:spPr>
          <a:xfrm>
            <a:off x="6148552" y="2270234"/>
            <a:ext cx="5707116" cy="4719145"/>
          </a:xfrm>
        </p:spPr>
        <p:txBody>
          <a:bodyPr>
            <a:normAutofit/>
          </a:bodyPr>
          <a:lstStyle/>
          <a:p>
            <a:pPr algn="r"/>
            <a:r>
              <a:rPr lang="fa-IR" dirty="0">
                <a:solidFill>
                  <a:schemeClr val="accent1"/>
                </a:solidFill>
              </a:rPr>
              <a:t>پیش‌بینی داروهای جدید </a:t>
            </a:r>
            <a:endParaRPr lang="en-US" dirty="0" smtClean="0">
              <a:solidFill>
                <a:schemeClr val="accent1"/>
              </a:solidFill>
            </a:endParaRPr>
          </a:p>
          <a:p>
            <a:pPr algn="r"/>
            <a:r>
              <a:rPr lang="fa-IR" dirty="0" smtClean="0"/>
              <a:t>با </a:t>
            </a:r>
            <a:r>
              <a:rPr lang="fa-IR" dirty="0"/>
              <a:t>استفاده از هوش مصنوعی، می‌توان به صورت دقیق پیش‌بینی کرد که چه داروهای جدیدی می‌توان برای درمان بیماری‌های خاص پیدا کرد. به‌عنوان مثال، می‌توان از الگوریتم‌های یادگیری ماشین برای پیش‌بینی شدت بیماری و راه‌های دیگر آن استفاده کرد تا داروهای جدید و موثرتری برای درمان </a:t>
            </a:r>
            <a:r>
              <a:rPr lang="fa-IR" dirty="0" smtClean="0"/>
              <a:t>آنها طراحی شود.</a:t>
            </a:r>
            <a:r>
              <a:rPr lang="en-US" dirty="0" smtClean="0"/>
              <a:t> </a:t>
            </a:r>
          </a:p>
          <a:p>
            <a:pPr algn="r"/>
            <a:endParaRPr lang="fa-IR" dirty="0" smtClean="0"/>
          </a:p>
          <a:p>
            <a:pPr algn="r"/>
            <a:endParaRPr lang="en-US" dirty="0"/>
          </a:p>
          <a:p>
            <a:pPr algn="r"/>
            <a:r>
              <a:rPr lang="fa-IR" dirty="0">
                <a:solidFill>
                  <a:schemeClr val="accent1"/>
                </a:solidFill>
              </a:rPr>
              <a:t>شناسایی </a:t>
            </a:r>
            <a:r>
              <a:rPr lang="fa-IR" dirty="0" smtClean="0">
                <a:solidFill>
                  <a:schemeClr val="accent1"/>
                </a:solidFill>
              </a:rPr>
              <a:t>داروها</a:t>
            </a:r>
            <a:endParaRPr lang="en-US" dirty="0" smtClean="0">
              <a:solidFill>
                <a:schemeClr val="accent1"/>
              </a:solidFill>
            </a:endParaRPr>
          </a:p>
          <a:p>
            <a:pPr algn="r"/>
            <a:r>
              <a:rPr lang="fa-IR" dirty="0" smtClean="0"/>
              <a:t>با </a:t>
            </a:r>
            <a:r>
              <a:rPr lang="fa-IR" dirty="0"/>
              <a:t>استفاده از الگوریتم‌های هوش مصنوعی ، می‌توان به صورت دقیق‌تر و سریع‌تر بیماری‌های مختلف را شناسایی کرد. به‌عنوان مثال، می‌توان از الگوریتم‌های یادگیری عمیق برای تشخیص سرطان در تصاویر پرتونگاری استفاده </a:t>
            </a:r>
            <a:r>
              <a:rPr lang="fa-IR" dirty="0" smtClean="0"/>
              <a:t>کرد.</a:t>
            </a:r>
            <a:endParaRPr lang="en-US" dirty="0" smtClean="0"/>
          </a:p>
        </p:txBody>
      </p:sp>
      <p:pic>
        <p:nvPicPr>
          <p:cNvPr id="11"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4954" y="973668"/>
            <a:ext cx="487363" cy="487363"/>
          </a:xfrm>
          <a:prstGeom prst="rect">
            <a:avLst/>
          </a:prstGeom>
        </p:spPr>
      </p:pic>
    </p:spTree>
    <p:extLst>
      <p:ext uri="{BB962C8B-B14F-4D97-AF65-F5344CB8AC3E}">
        <p14:creationId xmlns:p14="http://schemas.microsoft.com/office/powerpoint/2010/main" val="26992389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4312" fill="hold"/>
                                        <p:tgtEl>
                                          <p:spTgt spid="11"/>
                                        </p:tgtEl>
                                      </p:cBhvr>
                                    </p:cmd>
                                  </p:childTnLst>
                                </p:cTn>
                              </p:par>
                            </p:childTnLst>
                          </p:cTn>
                        </p:par>
                      </p:childTnLst>
                    </p:cTn>
                  </p:par>
                </p:childTnLst>
              </p:cTn>
              <p:nextCondLst>
                <p:cond evt="onClick" delay="0">
                  <p:tgtEl>
                    <p:spTgt spid="11"/>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2152" y="798787"/>
            <a:ext cx="9732579" cy="1324304"/>
          </a:xfrm>
        </p:spPr>
        <p:txBody>
          <a:bodyPr/>
          <a:lstStyle/>
          <a:p>
            <a:pPr algn="r"/>
            <a:r>
              <a:rPr lang="fa-IR" dirty="0"/>
              <a:t>چالش‌ها و محدودیت‌های استفاده از هوش مصنوعی در کشف دارو</a:t>
            </a:r>
            <a:endParaRPr lang="en-US" dirty="0"/>
          </a:p>
        </p:txBody>
      </p:sp>
      <p:sp>
        <p:nvSpPr>
          <p:cNvPr id="3" name="Text Placeholder 2"/>
          <p:cNvSpPr>
            <a:spLocks noGrp="1"/>
          </p:cNvSpPr>
          <p:nvPr>
            <p:ph type="body" sz="half" idx="2"/>
          </p:nvPr>
        </p:nvSpPr>
        <p:spPr>
          <a:xfrm>
            <a:off x="1154954" y="3543299"/>
            <a:ext cx="10122646" cy="3477611"/>
          </a:xfrm>
        </p:spPr>
        <p:txBody>
          <a:bodyPr/>
          <a:lstStyle/>
          <a:p>
            <a:pPr algn="r">
              <a:lnSpc>
                <a:spcPct val="150000"/>
              </a:lnSpc>
            </a:pPr>
            <a:r>
              <a:rPr lang="fa-IR" dirty="0"/>
              <a:t>استفاده از هوش مصنوعی در کشف دارو با چالش‌ها و محدودیت‌های خاصی همراه است. یکی از این چالش‌ها، دسترسی به داده‌های کافی و کیفی است. برای تربیت و آموزش مدل‌های هوش مصنوعی نیاز به داده‌های بزرگ و متنوع است، اما در حوزه داروسازی اغلب داده‌ها محدود و محرمانه هستند همچنین، یکی دیگر از چالش‌های استفاده از هوش مصنوعی در کشف دارو، پیچیدگی و تنوع ساختار مولکول‌ها است. مولکول‌ها ساختارهای پیچیده‌ای دارند و تعداد زیادی از این مولکول‌ها به عنوان کاندیداهای پتانسیل برای داروهای جدید مطرح می‌شوند. اما تحلیل و تفسیر این ساختارها و تعیین خواص آن‌ها نیاز به روش‌های پیشرفته و </a:t>
            </a:r>
            <a:r>
              <a:rPr lang="fa-IR" dirty="0" smtClean="0"/>
              <a:t>پیچیده‌ تری دارد.</a:t>
            </a:r>
            <a:endParaRPr lang="en-US"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90035" y="1990233"/>
            <a:ext cx="487363" cy="487363"/>
          </a:xfrm>
          <a:prstGeom prst="rect">
            <a:avLst/>
          </a:prstGeom>
        </p:spPr>
      </p:pic>
    </p:spTree>
    <p:extLst>
      <p:ext uri="{BB962C8B-B14F-4D97-AF65-F5344CB8AC3E}">
        <p14:creationId xmlns:p14="http://schemas.microsoft.com/office/powerpoint/2010/main" val="6124238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355"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0567" y="693683"/>
            <a:ext cx="6316716" cy="3650459"/>
          </a:xfrm>
        </p:spPr>
        <p:txBody>
          <a:bodyPr>
            <a:normAutofit fontScale="90000"/>
          </a:bodyPr>
          <a:lstStyle/>
          <a:p>
            <a:pPr algn="r">
              <a:lnSpc>
                <a:spcPct val="150000"/>
              </a:lnSpc>
            </a:pPr>
            <a:r>
              <a:rPr lang="fa-IR" sz="2000" dirty="0" smtClean="0">
                <a:solidFill>
                  <a:schemeClr val="accent1"/>
                </a:solidFill>
              </a:rPr>
              <a:t>تجدید </a:t>
            </a:r>
            <a:r>
              <a:rPr lang="fa-IR" sz="2000" dirty="0">
                <a:solidFill>
                  <a:schemeClr val="accent1"/>
                </a:solidFill>
              </a:rPr>
              <a:t>نظر در دارو و </a:t>
            </a:r>
            <a:r>
              <a:rPr lang="fa-IR" sz="2000" dirty="0" smtClean="0">
                <a:solidFill>
                  <a:schemeClr val="accent1"/>
                </a:solidFill>
              </a:rPr>
              <a:t>پزشکی</a:t>
            </a:r>
            <a:r>
              <a:rPr lang="fa-IR" sz="2000" dirty="0" smtClean="0">
                <a:solidFill>
                  <a:schemeClr val="tx1"/>
                </a:solidFill>
              </a:rPr>
              <a:t/>
            </a:r>
            <a:br>
              <a:rPr lang="fa-IR" sz="2000" dirty="0" smtClean="0">
                <a:solidFill>
                  <a:schemeClr val="tx1"/>
                </a:solidFill>
              </a:rPr>
            </a:br>
            <a:r>
              <a:rPr lang="fa-IR" sz="1800" dirty="0" smtClean="0">
                <a:solidFill>
                  <a:schemeClr val="tx1"/>
                </a:solidFill>
              </a:rPr>
              <a:t>در </a:t>
            </a:r>
            <a:r>
              <a:rPr lang="fa-IR" sz="1800" dirty="0">
                <a:solidFill>
                  <a:schemeClr val="tx1"/>
                </a:solidFill>
              </a:rPr>
              <a:t>علم داروسازی و پزشکی همواره تحقیقات و دستاوردهای جدیدی صورت می‌گیرد. این تحقیقات با هدف بهبود و توسعه درمان‌ها، کشف داروهای </a:t>
            </a:r>
            <a:r>
              <a:rPr lang="fa-IR" sz="1800" dirty="0" smtClean="0">
                <a:solidFill>
                  <a:schemeClr val="tx1"/>
                </a:solidFill>
              </a:rPr>
              <a:t>جدید </a:t>
            </a:r>
            <a:r>
              <a:rPr lang="fa-IR" sz="1800" dirty="0">
                <a:solidFill>
                  <a:schemeClr val="tx1"/>
                </a:solidFill>
              </a:rPr>
              <a:t>و ارتقای سطح بهداشت انجام می‌شوند.تحقیقات در زمینه داروسازی و پزشکی به منظور شناخت بیشتر درباره بیماری‌ها، مکانیسم اثر داروها، عوارض جانبی و تداخل داروها با سایر داروها انجام می‌شود. این تحقیقات با استفاده از متدولوژی‌های مختلف از جمله آزمایشات بالینی، آزمایش‌های آزمایشگاهی و شبیه‌سازی‌های رایانه‌ای انجام می‌شوند.همچنین، در زمینه داروسازی و پزشکی تحقیقاتی صورت می‌گیرد که بهبود روش‌های تشخیص بیماری‌ها، توسعه روش‌های جدید درمانی و ارتقای سطح بهداشت جامعه را هدف دارند. این تحقیقات با همکاری پزشکان، داروسازان، محققان و سایر اعضای تیم در زمینه‌های مختلف انجام </a:t>
            </a:r>
            <a:r>
              <a:rPr lang="fa-IR" sz="1800" dirty="0" smtClean="0">
                <a:solidFill>
                  <a:schemeClr val="tx1"/>
                </a:solidFill>
              </a:rPr>
              <a:t>می‌شوند.</a:t>
            </a:r>
            <a:endParaRPr lang="en-US" sz="1800" dirty="0">
              <a:solidFill>
                <a:schemeClr val="tx1"/>
              </a:solidFill>
            </a:endParaRPr>
          </a:p>
        </p:txBody>
      </p:sp>
      <p:pic>
        <p:nvPicPr>
          <p:cNvPr id="5" name="Picture Placeholder 4"/>
          <p:cNvPicPr>
            <a:picLocks noGrp="1" noChangeAspect="1"/>
          </p:cNvPicPr>
          <p:nvPr>
            <p:ph type="pic" idx="1"/>
          </p:nvPr>
        </p:nvPicPr>
        <p:blipFill>
          <a:blip r:embed="rId4"/>
          <a:srcRect l="24243" r="24243"/>
          <a:stretch>
            <a:fillRect/>
          </a:stretch>
        </p:blipFill>
        <p:spPr>
          <a:xfrm>
            <a:off x="126123" y="693682"/>
            <a:ext cx="3815256" cy="3258207"/>
          </a:xfrm>
          <a:prstGeom prst="rect">
            <a:avLst/>
          </a:prstGeom>
        </p:spPr>
      </p:pic>
      <p:sp>
        <p:nvSpPr>
          <p:cNvPr id="4" name="Text Placeholder 3"/>
          <p:cNvSpPr>
            <a:spLocks noGrp="1"/>
          </p:cNvSpPr>
          <p:nvPr>
            <p:ph type="body" sz="half" idx="2"/>
          </p:nvPr>
        </p:nvSpPr>
        <p:spPr>
          <a:xfrm>
            <a:off x="1154953" y="5118538"/>
            <a:ext cx="9176715" cy="911839"/>
          </a:xfrm>
        </p:spPr>
        <p:txBody>
          <a:bodyPr>
            <a:noAutofit/>
          </a:bodyPr>
          <a:lstStyle/>
          <a:p>
            <a:pPr algn="r"/>
            <a:r>
              <a:rPr lang="fa-IR" sz="3600" dirty="0" smtClean="0">
                <a:solidFill>
                  <a:schemeClr val="bg1"/>
                </a:solidFill>
              </a:rPr>
              <a:t>آینده‌ی هوش مصنوعی در کشف دارو</a:t>
            </a:r>
            <a:endParaRPr lang="en-US" sz="3600" dirty="0">
              <a:solidFill>
                <a:schemeClr val="bg1"/>
              </a:solidFill>
            </a:endParaRPr>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63607" y="5330775"/>
            <a:ext cx="487363" cy="487363"/>
          </a:xfrm>
          <a:prstGeom prst="rect">
            <a:avLst/>
          </a:prstGeom>
        </p:spPr>
      </p:pic>
    </p:spTree>
    <p:extLst>
      <p:ext uri="{BB962C8B-B14F-4D97-AF65-F5344CB8AC3E}">
        <p14:creationId xmlns:p14="http://schemas.microsoft.com/office/powerpoint/2010/main" val="224880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56"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7090" y="851338"/>
            <a:ext cx="6768662" cy="3520965"/>
          </a:xfrm>
        </p:spPr>
        <p:txBody>
          <a:bodyPr>
            <a:normAutofit fontScale="90000"/>
          </a:bodyPr>
          <a:lstStyle/>
          <a:p>
            <a:pPr algn="r">
              <a:lnSpc>
                <a:spcPct val="150000"/>
              </a:lnSpc>
            </a:pPr>
            <a:r>
              <a:rPr lang="fa-IR" sz="2000" dirty="0">
                <a:solidFill>
                  <a:schemeClr val="accent1"/>
                </a:solidFill>
              </a:rPr>
              <a:t>همکاری‌ بین شرکت‌های دارویی و استارتاپ‌های هوش مصنوعی</a:t>
            </a:r>
            <a:r>
              <a:rPr lang="fa-IR" sz="1800" dirty="0" smtClean="0">
                <a:solidFill>
                  <a:schemeClr val="tx1"/>
                </a:solidFill>
              </a:rPr>
              <a:t/>
            </a:r>
            <a:br>
              <a:rPr lang="fa-IR" sz="1800" dirty="0" smtClean="0">
                <a:solidFill>
                  <a:schemeClr val="tx1"/>
                </a:solidFill>
              </a:rPr>
            </a:br>
            <a:r>
              <a:rPr lang="fa-IR" sz="1800" dirty="0" smtClean="0">
                <a:solidFill>
                  <a:schemeClr val="tx1"/>
                </a:solidFill>
              </a:rPr>
              <a:t>همکاری </a:t>
            </a:r>
            <a:r>
              <a:rPr lang="fa-IR" sz="1800" dirty="0">
                <a:solidFill>
                  <a:schemeClr val="tx1"/>
                </a:solidFill>
              </a:rPr>
              <a:t>بین شرکت‌های دارویی و استارتاپ‌های هوش مصنوعی در حوزه صنعت دارو، به منظور تسریع فرآیند کشف و تولید داروها و بهبود فرآیند‌های مربوط به بهداشت و درمان انجام می‌شود. این همکاری‌ها به دلیل داشتن تخصص‌های متمایز و قدرت ترکیبی از دانش در دو حوزه، بسیار موثر و مفید استاستارتاپ‌های هوش مصنوعی در حوزه داروسازی می‌توانند با استفاده از الگوریتم‌ها و مدل‌های هوشمند، فرآیند کشف داروهای جدید را سریع‌تر و بهینه‌تر کنند. همچنین، با استفاده از داده‌های بزرگ و تحلیل پیشرفته، می‌توانند به بهبود فرآیند تولید و کنترل کیفی داروها کمک کننداز طرف دیگر، شرکت‌های دارویی با داشتن دسترسی به داده‌ها، زیرساخت‌ها و تجربه در حوزه تولید و بازاریابی داروها، می‌توانند به استارتاپ‌های هوش مصنوعی در ارائه داده‌های مورد نیاز و همچنین امکانات تولید و بازاریابی کمک کنند. همچنین، با همکاری با استارتاپ‌های هوش مصنوعی می‌توانند به راه‌حل‌های نوین و پیشرفته در حوزه داروسازی دست پیدا </a:t>
            </a:r>
            <a:r>
              <a:rPr lang="fa-IR" sz="1800" dirty="0" smtClean="0">
                <a:solidFill>
                  <a:schemeClr val="tx1"/>
                </a:solidFill>
              </a:rPr>
              <a:t>کنند.</a:t>
            </a:r>
            <a:endParaRPr lang="en-US" sz="1800" dirty="0">
              <a:solidFill>
                <a:schemeClr val="tx1"/>
              </a:solidFill>
            </a:endParaRPr>
          </a:p>
        </p:txBody>
      </p:sp>
      <p:pic>
        <p:nvPicPr>
          <p:cNvPr id="7" name="Picture Placeholder 6"/>
          <p:cNvPicPr>
            <a:picLocks noGrp="1" noChangeAspect="1"/>
          </p:cNvPicPr>
          <p:nvPr>
            <p:ph type="pic" idx="1"/>
          </p:nvPr>
        </p:nvPicPr>
        <p:blipFill>
          <a:blip r:embed="rId4">
            <a:extLst>
              <a:ext uri="{28A0092B-C50C-407E-A947-70E740481C1C}">
                <a14:useLocalDpi xmlns:a14="http://schemas.microsoft.com/office/drawing/2010/main" val="0"/>
              </a:ext>
            </a:extLst>
          </a:blip>
          <a:srcRect l="33529" r="33529"/>
          <a:stretch>
            <a:fillRect/>
          </a:stretch>
        </p:blipFill>
        <p:spPr>
          <a:xfrm>
            <a:off x="136634" y="777765"/>
            <a:ext cx="3436882" cy="3429000"/>
          </a:xfrm>
        </p:spPr>
      </p:pic>
      <p:sp>
        <p:nvSpPr>
          <p:cNvPr id="4" name="Text Placeholder 3"/>
          <p:cNvSpPr>
            <a:spLocks noGrp="1"/>
          </p:cNvSpPr>
          <p:nvPr>
            <p:ph type="body" sz="half" idx="2"/>
          </p:nvPr>
        </p:nvSpPr>
        <p:spPr>
          <a:xfrm>
            <a:off x="1302099" y="5002924"/>
            <a:ext cx="9218756" cy="903890"/>
          </a:xfrm>
        </p:spPr>
        <p:txBody>
          <a:bodyPr>
            <a:normAutofit/>
          </a:bodyPr>
          <a:lstStyle/>
          <a:p>
            <a:pPr algn="r"/>
            <a:r>
              <a:rPr lang="fa-IR" sz="3600" dirty="0">
                <a:solidFill>
                  <a:schemeClr val="bg1"/>
                </a:solidFill>
              </a:rPr>
              <a:t>آینده‌ی هوش مصنوعی در کشف دارو</a:t>
            </a:r>
          </a:p>
          <a:p>
            <a:pPr algn="r"/>
            <a:endParaRPr lang="en-US" sz="3600" dirty="0"/>
          </a:p>
        </p:txBody>
      </p:sp>
      <p:pic>
        <p:nvPicPr>
          <p:cNvPr id="11"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64367" y="5297104"/>
            <a:ext cx="487363" cy="487363"/>
          </a:xfrm>
          <a:prstGeom prst="rect">
            <a:avLst/>
          </a:prstGeom>
        </p:spPr>
      </p:pic>
    </p:spTree>
    <p:extLst>
      <p:ext uri="{BB962C8B-B14F-4D97-AF65-F5344CB8AC3E}">
        <p14:creationId xmlns:p14="http://schemas.microsoft.com/office/powerpoint/2010/main" val="35009450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8569" fill="hold"/>
                                        <p:tgtEl>
                                          <p:spTgt spid="11"/>
                                        </p:tgtEl>
                                      </p:cBhvr>
                                    </p:cmd>
                                  </p:childTnLst>
                                </p:cTn>
                              </p:par>
                            </p:childTnLst>
                          </p:cTn>
                        </p:par>
                      </p:childTnLst>
                    </p:cTn>
                  </p:par>
                </p:childTnLst>
              </p:cTn>
              <p:nextCondLst>
                <p:cond evt="onClick" delay="0">
                  <p:tgtEl>
                    <p:spTgt spid="11"/>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fa-IR" dirty="0"/>
              <a:t>نتیجه‌گیری</a:t>
            </a:r>
            <a:endParaRPr lang="en-US" dirty="0"/>
          </a:p>
        </p:txBody>
      </p:sp>
      <p:sp>
        <p:nvSpPr>
          <p:cNvPr id="3" name="Text Placeholder 2"/>
          <p:cNvSpPr>
            <a:spLocks noGrp="1"/>
          </p:cNvSpPr>
          <p:nvPr>
            <p:ph type="body" sz="half" idx="2"/>
          </p:nvPr>
        </p:nvSpPr>
        <p:spPr>
          <a:xfrm>
            <a:off x="1154954" y="3543300"/>
            <a:ext cx="10101625" cy="2910052"/>
          </a:xfrm>
        </p:spPr>
        <p:txBody>
          <a:bodyPr>
            <a:normAutofit/>
          </a:bodyPr>
          <a:lstStyle/>
          <a:p>
            <a:pPr algn="r">
              <a:lnSpc>
                <a:spcPct val="150000"/>
              </a:lnSpc>
            </a:pPr>
            <a:r>
              <a:rPr lang="fa-IR" dirty="0"/>
              <a:t>در اینجا به بررسی </a:t>
            </a:r>
            <a:r>
              <a:rPr lang="fa-IR" dirty="0" smtClean="0"/>
              <a:t>فرایند کشف </a:t>
            </a:r>
            <a:r>
              <a:rPr lang="fa-IR" dirty="0"/>
              <a:t>تا توسعه داروهای جدید با استفاده از هوش مصنوعی پرداختیم استفاده از الگوریتم‌ها و شبکه‌های عصبی در این فرایند، باعث تسهیل و سرعت‌بخشی به توسعه داروهای جدید شده است. همچنین، این روش‌ها منجر به کاهش زمان و هزینه‌ها و افزایش دقت و کارآمدی در تولید داروها می‌شوندکشف دارو‌های جدید با هوش مصنوعی و توسعه داروهای جدید یک محرک قدرتمند در صنعت داروسازی است. این فناوری پتانسیل فوق‌العاده‌ای برای شناسایی و طراحی داروهای جدید، بهینه‌سازی فرایند توسعه و پیش‌بینی نتیجه آزمایش‌های بالینی ارائه </a:t>
            </a:r>
            <a:r>
              <a:rPr lang="fa-IR" dirty="0" smtClean="0"/>
              <a:t>می‌دهد.</a:t>
            </a:r>
            <a:endParaRPr lang="en-US" dirty="0"/>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308016" y="1506228"/>
            <a:ext cx="487363" cy="487363"/>
          </a:xfrm>
          <a:prstGeom prst="rect">
            <a:avLst/>
          </a:prstGeom>
        </p:spPr>
      </p:pic>
    </p:spTree>
    <p:extLst>
      <p:ext uri="{BB962C8B-B14F-4D97-AF65-F5344CB8AC3E}">
        <p14:creationId xmlns:p14="http://schemas.microsoft.com/office/powerpoint/2010/main" val="32126529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286"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201</TotalTime>
  <Words>533</Words>
  <Application>Microsoft Office PowerPoint</Application>
  <PresentationFormat>Widescreen</PresentationFormat>
  <Paragraphs>24</Paragraphs>
  <Slides>7</Slides>
  <Notes>0</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Century Gothic</vt:lpstr>
      <vt:lpstr>Times New Roman</vt:lpstr>
      <vt:lpstr>Wingdings 3</vt:lpstr>
      <vt:lpstr>Ion Boardroom</vt:lpstr>
      <vt:lpstr>  نام و نام خانوادگی:سیده زهرا شاه امیری نام استاد:زهرا سادات عصایی معمم موضوع: هوش مصنوعی در کشف دارو </vt:lpstr>
      <vt:lpstr>هوش مصنوعی در کشف دارو</vt:lpstr>
      <vt:lpstr>استفاده های هوش مصنوعی در کشف دارو</vt:lpstr>
      <vt:lpstr>چالش‌ها و محدودیت‌های استفاده از هوش مصنوعی در کشف دارو</vt:lpstr>
      <vt:lpstr>تجدید نظر در دارو و پزشکی در علم داروسازی و پزشکی همواره تحقیقات و دستاوردهای جدیدی صورت می‌گیرد. این تحقیقات با هدف بهبود و توسعه درمان‌ها، کشف داروهای جدید و ارتقای سطح بهداشت انجام می‌شوند.تحقیقات در زمینه داروسازی و پزشکی به منظور شناخت بیشتر درباره بیماری‌ها، مکانیسم اثر داروها، عوارض جانبی و تداخل داروها با سایر داروها انجام می‌شود. این تحقیقات با استفاده از متدولوژی‌های مختلف از جمله آزمایشات بالینی، آزمایش‌های آزمایشگاهی و شبیه‌سازی‌های رایانه‌ای انجام می‌شوند.همچنین، در زمینه داروسازی و پزشکی تحقیقاتی صورت می‌گیرد که بهبود روش‌های تشخیص بیماری‌ها، توسعه روش‌های جدید درمانی و ارتقای سطح بهداشت جامعه را هدف دارند. این تحقیقات با همکاری پزشکان، داروسازان، محققان و سایر اعضای تیم در زمینه‌های مختلف انجام می‌شوند.</vt:lpstr>
      <vt:lpstr>همکاری‌ بین شرکت‌های دارویی و استارتاپ‌های هوش مصنوعی همکاری بین شرکت‌های دارویی و استارتاپ‌های هوش مصنوعی در حوزه صنعت دارو، به منظور تسریع فرآیند کشف و تولید داروها و بهبود فرآیند‌های مربوط به بهداشت و درمان انجام می‌شود. این همکاری‌ها به دلیل داشتن تخصص‌های متمایز و قدرت ترکیبی از دانش در دو حوزه، بسیار موثر و مفید استاستارتاپ‌های هوش مصنوعی در حوزه داروسازی می‌توانند با استفاده از الگوریتم‌ها و مدل‌های هوشمند، فرآیند کشف داروهای جدید را سریع‌تر و بهینه‌تر کنند. همچنین، با استفاده از داده‌های بزرگ و تحلیل پیشرفته، می‌توانند به بهبود فرآیند تولید و کنترل کیفی داروها کمک کننداز طرف دیگر، شرکت‌های دارویی با داشتن دسترسی به داده‌ها، زیرساخت‌ها و تجربه در حوزه تولید و بازاریابی داروها، می‌توانند به استارتاپ‌های هوش مصنوعی در ارائه داده‌های مورد نیاز و همچنین امکانات تولید و بازاریابی کمک کنند. همچنین، با همکاری با استارتاپ‌های هوش مصنوعی می‌توانند به راه‌حل‌های نوین و پیشرفته در حوزه داروسازی دست پیدا کنند.</vt:lpstr>
      <vt:lpstr>نتیجه‌گیری</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zahra</dc:creator>
  <cp:lastModifiedBy>zahra</cp:lastModifiedBy>
  <cp:revision>19</cp:revision>
  <dcterms:created xsi:type="dcterms:W3CDTF">2023-12-29T15:34:06Z</dcterms:created>
  <dcterms:modified xsi:type="dcterms:W3CDTF">2023-12-29T18:55:46Z</dcterms:modified>
</cp:coreProperties>
</file>

<file path=docProps/thumbnail.jpeg>
</file>